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layfair Display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Gill Sans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hjfnMtGR/tFzulK71CH5lASBU1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PlayfairDisplay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illSans-regular.fntdata"/><Relationship Id="rId25" Type="http://schemas.openxmlformats.org/officeDocument/2006/relationships/font" Target="fonts/Montserrat-boldItalic.fntdata"/><Relationship Id="rId28" Type="http://customschemas.google.com/relationships/presentationmetadata" Target="metadata"/><Relationship Id="rId27" Type="http://schemas.openxmlformats.org/officeDocument/2006/relationships/font" Target="fonts/Gill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bold.fntdata"/><Relationship Id="rId18" Type="http://schemas.openxmlformats.org/officeDocument/2006/relationships/font" Target="fonts/PlayfairDispl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88dab1f13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788dab1f13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05c26fb77_0_239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205c26fb77_0_239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70" name="Google Shape;170;g3205c26fb77_0_239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05c26fb77_0_251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3205c26fb77_0_251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82" name="Google Shape;182;g3205c26fb77_0_251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1670067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21670067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f0a01a945_0_0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2ef0a01a945_0_0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92" name="Google Shape;92;g2ef0a01a945_0_0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05c26fb7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3205c26fb7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205c26fb7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205c26fb7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c10dd89f1_0_5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1c10dd89f1_0_5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19" name="Google Shape;119;g31c10dd89f1_0_5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88dab1f1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788dab1f1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05c26fb77_0_202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3205c26fb77_0_202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39" name="Google Shape;139;g3205c26fb77_0_202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05c26fb77_0_219:notes"/>
          <p:cNvSpPr/>
          <p:nvPr>
            <p:ph idx="2" type="sldImg"/>
          </p:nvPr>
        </p:nvSpPr>
        <p:spPr>
          <a:xfrm>
            <a:off x="330200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3205c26fb77_0_219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51" name="Google Shape;151;g3205c26fb77_0_219:notes"/>
          <p:cNvSpPr txBox="1"/>
          <p:nvPr>
            <p:ph idx="12" type="sldNum"/>
          </p:nvPr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205c26fb77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205c26fb77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icture orange 1">
  <p:cSld name="Divider picture orange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5b44608bde_0_618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g25b44608bde_0_6180"/>
          <p:cNvSpPr txBox="1"/>
          <p:nvPr>
            <p:ph idx="10" type="dt"/>
          </p:nvPr>
        </p:nvSpPr>
        <p:spPr>
          <a:xfrm>
            <a:off x="4681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25b44608bde_0_618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25b44608bde_0_6180"/>
          <p:cNvSpPr txBox="1"/>
          <p:nvPr>
            <p:ph idx="12" type="sldNum"/>
          </p:nvPr>
        </p:nvSpPr>
        <p:spPr>
          <a:xfrm>
            <a:off x="698768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g25b44608bde_0_6180"/>
          <p:cNvSpPr txBox="1"/>
          <p:nvPr>
            <p:ph idx="1" type="body"/>
          </p:nvPr>
        </p:nvSpPr>
        <p:spPr>
          <a:xfrm>
            <a:off x="0" y="3738563"/>
            <a:ext cx="9144000" cy="10287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0" lIns="445775" spcFirstLastPara="1" rIns="0" wrap="square" tIns="0">
            <a:noAutofit/>
          </a:bodyPr>
          <a:lstStyle>
            <a:lvl1pPr indent="-488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Char char="●"/>
              <a:defRPr b="1" sz="41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BSA logo left">
  <p:cSld name="Text with PBSA logo lef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50" name="Google Shape;50;g25b44608bde_0_6197"/>
          <p:cNvPicPr preferRelativeResize="0"/>
          <p:nvPr/>
        </p:nvPicPr>
        <p:blipFill rotWithShape="1">
          <a:blip r:embed="rId2">
            <a:alphaModFix amt="50000"/>
          </a:blip>
          <a:srcRect b="0" l="50000" r="-10" t="0"/>
          <a:stretch/>
        </p:blipFill>
        <p:spPr>
          <a:xfrm>
            <a:off x="0" y="417910"/>
            <a:ext cx="2355778" cy="43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25b44608bde_0_6197"/>
          <p:cNvSpPr txBox="1"/>
          <p:nvPr>
            <p:ph idx="1" type="body"/>
          </p:nvPr>
        </p:nvSpPr>
        <p:spPr>
          <a:xfrm>
            <a:off x="2457867" y="1369219"/>
            <a:ext cx="6216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o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" name="Google Shape;52;g25b44608bde_0_6197"/>
          <p:cNvSpPr txBox="1"/>
          <p:nvPr>
            <p:ph idx="10" type="dt"/>
          </p:nvPr>
        </p:nvSpPr>
        <p:spPr>
          <a:xfrm>
            <a:off x="46819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g25b44608bde_0_619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g25b44608bde_0_6197"/>
          <p:cNvSpPr txBox="1"/>
          <p:nvPr>
            <p:ph idx="12" type="sldNum"/>
          </p:nvPr>
        </p:nvSpPr>
        <p:spPr>
          <a:xfrm>
            <a:off x="698768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g25b44608bde_0_6197"/>
          <p:cNvSpPr txBox="1"/>
          <p:nvPr>
            <p:ph type="title"/>
          </p:nvPr>
        </p:nvSpPr>
        <p:spPr>
          <a:xfrm>
            <a:off x="2457868" y="465076"/>
            <a:ext cx="62160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56" name="Google Shape;56;g25b44608bde_0_6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4722" y="4632722"/>
            <a:ext cx="1150144" cy="47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b44608bde_0_61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g25b44608bde_0_6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b44608bde_0_615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" name="Google Shape;62;g25b44608bde_0_615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3" name="Google Shape;63;g25b44608bde_0_6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b44608bde_0_616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6" name="Google Shape;66;g25b44608bde_0_6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b44608bde_0_61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25b44608bde_0_616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0" name="Google Shape;70;g25b44608bde_0_616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g25b44608bde_0_616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g25b44608bde_0_6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b44608bde_0_617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5" name="Google Shape;75;g25b44608bde_0_6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b44608bde_0_617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g25b44608bde_0_617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g25b44608bde_0_61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page 1">
  <p:cSld name="End page 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81" name="Google Shape;81;g2788dab1f13_0_4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37222" y="775097"/>
            <a:ext cx="4069557" cy="359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5b44608bde_0_61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g25b44608bde_0_61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g25b44608bde_0_61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g25b44608bde_0_6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5b44608bde_0_6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g25b44608bde_0_61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g25b44608bde_0_6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only, bottom logo">
  <p:cSld name="CUSTOM_5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5b44608bde_0_618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g25b44608bde_0_6186"/>
          <p:cNvSpPr txBox="1"/>
          <p:nvPr>
            <p:ph idx="1" type="subTitle"/>
          </p:nvPr>
        </p:nvSpPr>
        <p:spPr>
          <a:xfrm>
            <a:off x="388500" y="254850"/>
            <a:ext cx="67938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7270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" name="Google Shape;27;g25b44608bde_0_6186"/>
          <p:cNvCxnSpPr/>
          <p:nvPr/>
        </p:nvCxnSpPr>
        <p:spPr>
          <a:xfrm>
            <a:off x="484575" y="757013"/>
            <a:ext cx="8219100" cy="0"/>
          </a:xfrm>
          <a:prstGeom prst="straightConnector1">
            <a:avLst/>
          </a:prstGeom>
          <a:noFill/>
          <a:ln cap="flat" cmpd="sng" w="9525">
            <a:solidFill>
              <a:srgbClr val="AEB8D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5b44608bde_0_6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5b44608bde_0_61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g25b44608bde_0_61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3" name="Google Shape;33;g25b44608bde_0_6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5b44608bde_0_6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g25b44608bde_0_6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accent4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5b44608bde_0_6190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25b44608bde_0_6190"/>
          <p:cNvSpPr txBox="1"/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5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b="1" sz="2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g25b44608bde_0_6190"/>
          <p:cNvSpPr txBox="1"/>
          <p:nvPr>
            <p:ph idx="1" type="subTitle"/>
          </p:nvPr>
        </p:nvSpPr>
        <p:spPr>
          <a:xfrm>
            <a:off x="1244988" y="1897175"/>
            <a:ext cx="3008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g25b44608bde_0_6190"/>
          <p:cNvSpPr txBox="1"/>
          <p:nvPr>
            <p:ph idx="2" type="subTitle"/>
          </p:nvPr>
        </p:nvSpPr>
        <p:spPr>
          <a:xfrm>
            <a:off x="1238525" y="2595325"/>
            <a:ext cx="3008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g25b44608bde_0_6190"/>
          <p:cNvSpPr txBox="1"/>
          <p:nvPr>
            <p:ph idx="3" type="subTitle"/>
          </p:nvPr>
        </p:nvSpPr>
        <p:spPr>
          <a:xfrm>
            <a:off x="4893617" y="1897175"/>
            <a:ext cx="3005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g25b44608bde_0_6190"/>
          <p:cNvSpPr txBox="1"/>
          <p:nvPr>
            <p:ph idx="4" type="subTitle"/>
          </p:nvPr>
        </p:nvSpPr>
        <p:spPr>
          <a:xfrm>
            <a:off x="4886911" y="2595325"/>
            <a:ext cx="3008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5b44608bde_0_6205"/>
          <p:cNvSpPr txBox="1"/>
          <p:nvPr>
            <p:ph type="title"/>
          </p:nvPr>
        </p:nvSpPr>
        <p:spPr>
          <a:xfrm>
            <a:off x="628650" y="134780"/>
            <a:ext cx="78867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g25b44608bde_0_620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g25b44608bde_0_62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48" name="Google Shape;48;g25b44608bde_0_6205"/>
          <p:cNvCxnSpPr/>
          <p:nvPr/>
        </p:nvCxnSpPr>
        <p:spPr>
          <a:xfrm rot="10800000">
            <a:off x="4572000" y="508541"/>
            <a:ext cx="0" cy="4050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5b44608bde_0_6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25b44608bde_0_6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25b44608bde_0_6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88dab1f13_0_46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g2788dab1f13_0_460"/>
          <p:cNvSpPr txBox="1"/>
          <p:nvPr>
            <p:ph idx="1" type="body"/>
          </p:nvPr>
        </p:nvSpPr>
        <p:spPr>
          <a:xfrm>
            <a:off x="0" y="3738563"/>
            <a:ext cx="9144000" cy="1028700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txBody>
          <a:bodyPr anchorCtr="0" anchor="ctr" bIns="0" lIns="44577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4100"/>
              <a:buNone/>
            </a:pPr>
            <a:r>
              <a:rPr b="0" i="1" lang="en" sz="2500"/>
              <a:t>GO TEAM Meeting #3: December 20, 2024</a:t>
            </a:r>
            <a:endParaRPr b="0" i="1" sz="2500"/>
          </a:p>
        </p:txBody>
      </p:sp>
      <p:pic>
        <p:nvPicPr>
          <p:cNvPr id="88" name="Google Shape;88;g2788dab1f13_0_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948" y="-123725"/>
            <a:ext cx="4318300" cy="36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05c26fb77_0_239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Fall  To Winter Reading 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" name="Google Shape;173;g3205c26fb77_0_239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4" name="Google Shape;174;g3205c26fb77_0_239"/>
          <p:cNvPicPr preferRelativeResize="0"/>
          <p:nvPr/>
        </p:nvPicPr>
        <p:blipFill rotWithShape="1">
          <a:blip r:embed="rId3">
            <a:alphaModFix/>
          </a:blip>
          <a:srcRect b="-5849" l="0" r="0" t="5850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205c26fb77_0_239"/>
          <p:cNvSpPr txBox="1"/>
          <p:nvPr>
            <p:ph idx="4294967295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g3205c26fb77_0_2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77" name="Google Shape;177;g3205c26fb77_0_2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8" name="Google Shape;178;g3205c26fb77_0_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575" y="1204775"/>
            <a:ext cx="8759851" cy="372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05c26fb77_0_251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Fall  To Winter Math 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g3205c26fb77_0_251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6" name="Google Shape;186;g3205c26fb77_0_251"/>
          <p:cNvPicPr preferRelativeResize="0"/>
          <p:nvPr/>
        </p:nvPicPr>
        <p:blipFill rotWithShape="1">
          <a:blip r:embed="rId3">
            <a:alphaModFix/>
          </a:blip>
          <a:srcRect b="-5849" l="0" r="0" t="5850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205c26fb77_0_251"/>
          <p:cNvSpPr txBox="1"/>
          <p:nvPr>
            <p:ph idx="4294967295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g3205c26fb77_0_2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89" name="Google Shape;189;g3205c26fb77_0_2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90" name="Google Shape;190;g3205c26fb77_0_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" y="1152475"/>
            <a:ext cx="9143300" cy="35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1670067c4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21670067c4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321670067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5025"/>
            <a:ext cx="8000601" cy="418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f0a01a945_0_0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PBSA and Price Vision and Mission 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5" name="Google Shape;95;g2ef0a01a945_0_0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6" name="Google Shape;96;g2ef0a01a945_0_0"/>
          <p:cNvPicPr preferRelativeResize="0"/>
          <p:nvPr/>
        </p:nvPicPr>
        <p:blipFill rotWithShape="1">
          <a:blip r:embed="rId3">
            <a:alphaModFix/>
          </a:blip>
          <a:srcRect b="-5845" l="0" r="0" t="5848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ef0a01a945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959"/>
              <a:buNone/>
            </a:pPr>
            <a:r>
              <a:t/>
            </a:r>
            <a:endParaRPr b="1" sz="266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218"/>
              <a:buFont typeface="Arial"/>
              <a:buNone/>
            </a:pPr>
            <a:r>
              <a:rPr b="1" lang="en" sz="266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Every Child, Every Chance, Every Day!</a:t>
            </a:r>
            <a:endParaRPr/>
          </a:p>
        </p:txBody>
      </p:sp>
      <p:sp>
        <p:nvSpPr>
          <p:cNvPr id="98" name="Google Shape;98;g2ef0a01a945_0_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u="sng">
                <a:solidFill>
                  <a:schemeClr val="dk1"/>
                </a:solidFill>
                <a:highlight>
                  <a:srgbClr val="FFF2CC"/>
                </a:highlight>
              </a:rPr>
              <a:t>PBSA Cluster Vision and Mission</a:t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500">
              <a:solidFill>
                <a:schemeClr val="accent2"/>
              </a:solidFill>
              <a:highlight>
                <a:srgbClr val="FFF2CC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Vision :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 graduate empowered change agents who create positive, long-lasting impact in their communities.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Mission:</a:t>
            </a:r>
            <a:r>
              <a:rPr b="1"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We cultivate students’ skills and agency in pursuit of their unlimited potential. </a:t>
            </a:r>
            <a:endParaRPr b="1">
              <a:solidFill>
                <a:srgbClr val="0C0C0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500" u="sng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/>
          </a:p>
        </p:txBody>
      </p:sp>
      <p:sp>
        <p:nvSpPr>
          <p:cNvPr id="99" name="Google Shape;99;g2ef0a01a945_0_0"/>
          <p:cNvSpPr txBox="1"/>
          <p:nvPr>
            <p:ph idx="2" type="body"/>
          </p:nvPr>
        </p:nvSpPr>
        <p:spPr>
          <a:xfrm>
            <a:off x="4832400" y="1152475"/>
            <a:ext cx="39999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u="sng">
                <a:solidFill>
                  <a:schemeClr val="dk1"/>
                </a:solidFill>
                <a:highlight>
                  <a:srgbClr val="FFF2CC"/>
                </a:highlight>
              </a:rPr>
              <a:t>Price Middle School </a:t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Vision : </a:t>
            </a:r>
            <a:r>
              <a:rPr lang="en" cap="small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Luther J. Price Middle School exists to improve our community by empowering and equipping our students with the skills needed to graduate and live liberated choice-filled lives.</a:t>
            </a:r>
            <a:endParaRPr cap="small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Mission:</a:t>
            </a:r>
            <a:r>
              <a:rPr b="1"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Students at Price Middle School are empowered through academic acquisition, leadership development, authentic problem solving, and student-centered ownership leading to them reaching their unlimited potential.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05c26fb77_0_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g3205c26fb77_0_6"/>
          <p:cNvSpPr txBox="1"/>
          <p:nvPr>
            <p:ph idx="1" type="body"/>
          </p:nvPr>
        </p:nvSpPr>
        <p:spPr>
          <a:xfrm>
            <a:off x="0" y="3738563"/>
            <a:ext cx="9144000" cy="1028700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txBody>
          <a:bodyPr anchorCtr="0" anchor="ctr" bIns="0" lIns="44577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4100"/>
              <a:buNone/>
            </a:pPr>
            <a:r>
              <a:rPr b="0" i="1" lang="en" sz="2500"/>
              <a:t>Recent Events in the Wildcat Den  </a:t>
            </a:r>
            <a:endParaRPr b="0" i="1" sz="2500"/>
          </a:p>
        </p:txBody>
      </p:sp>
      <p:pic>
        <p:nvPicPr>
          <p:cNvPr id="106" name="Google Shape;106;g3205c26fb77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948" y="-123725"/>
            <a:ext cx="4318300" cy="36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05c26fb77_0_8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3205c26fb77_0_89"/>
          <p:cNvSpPr txBox="1"/>
          <p:nvPr>
            <p:ph type="title"/>
          </p:nvPr>
        </p:nvSpPr>
        <p:spPr>
          <a:xfrm>
            <a:off x="311700" y="198025"/>
            <a:ext cx="85206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/>
              <a:t>What’s Happening at Price?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1911">
                <a:highlight>
                  <a:srgbClr val="FFFF00"/>
                </a:highlight>
              </a:rPr>
              <a:t>Please check the website for weekly updates</a:t>
            </a:r>
            <a:endParaRPr sz="1911">
              <a:highlight>
                <a:srgbClr val="FFFF00"/>
              </a:highlight>
            </a:endParaRPr>
          </a:p>
        </p:txBody>
      </p:sp>
      <p:sp>
        <p:nvSpPr>
          <p:cNvPr id="113" name="Google Shape;113;g3205c26fb77_0_89"/>
          <p:cNvSpPr txBox="1"/>
          <p:nvPr>
            <p:ph idx="2" type="body"/>
          </p:nvPr>
        </p:nvSpPr>
        <p:spPr>
          <a:xfrm>
            <a:off x="4832400" y="990525"/>
            <a:ext cx="3999900" cy="4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/>
          </a:p>
        </p:txBody>
      </p:sp>
      <p:pic>
        <p:nvPicPr>
          <p:cNvPr id="114" name="Google Shape;114;g3205c26fb77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82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205c26fb77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08525"/>
            <a:ext cx="3693075" cy="377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c10dd89f1_0_5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December</a:t>
            </a: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Events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Google Shape;122;g31c10dd89f1_0_5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3" name="Google Shape;123;g31c10dd89f1_0_5"/>
          <p:cNvPicPr preferRelativeResize="0"/>
          <p:nvPr/>
        </p:nvPicPr>
        <p:blipFill rotWithShape="1">
          <a:blip r:embed="rId3">
            <a:alphaModFix/>
          </a:blip>
          <a:srcRect b="-5848" l="0" r="0" t="5849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1c10dd89f1_0_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300" u="sng"/>
          </a:p>
        </p:txBody>
      </p:sp>
      <p:sp>
        <p:nvSpPr>
          <p:cNvPr id="125" name="Google Shape;125;g31c10dd89f1_0_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Google Shape;126;g31c10dd89f1_0_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27" name="Google Shape;127;g31c10dd89f1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7750" y="1521238"/>
            <a:ext cx="2867800" cy="31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1c10dd89f1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3275" y="1247550"/>
            <a:ext cx="4886850" cy="37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88dab1f13_1_1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g2788dab1f13_1_19"/>
          <p:cNvSpPr txBox="1"/>
          <p:nvPr>
            <p:ph idx="1" type="body"/>
          </p:nvPr>
        </p:nvSpPr>
        <p:spPr>
          <a:xfrm>
            <a:off x="0" y="3738563"/>
            <a:ext cx="9144000" cy="1028700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txBody>
          <a:bodyPr anchorCtr="0" anchor="ctr" bIns="0" lIns="44577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4100"/>
              <a:buNone/>
            </a:pPr>
            <a:r>
              <a:rPr b="0" i="1" lang="en" sz="2500"/>
              <a:t>PBSA R3 </a:t>
            </a:r>
            <a:r>
              <a:rPr b="0" i="1" lang="en" sz="2500"/>
              <a:t>Data Process/2nd Semester Focus </a:t>
            </a:r>
            <a:endParaRPr b="0" i="1" sz="2500"/>
          </a:p>
        </p:txBody>
      </p:sp>
      <p:pic>
        <p:nvPicPr>
          <p:cNvPr id="135" name="Google Shape;135;g2788dab1f13_1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948" y="-123725"/>
            <a:ext cx="4318300" cy="36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05c26fb77_0_202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R3 Process </a:t>
            </a: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Review, Reflect, Refine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g3205c26fb77_0_202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3" name="Google Shape;143;g3205c26fb77_0_202"/>
          <p:cNvPicPr preferRelativeResize="0"/>
          <p:nvPr/>
        </p:nvPicPr>
        <p:blipFill rotWithShape="1">
          <a:blip r:embed="rId3">
            <a:alphaModFix/>
          </a:blip>
          <a:srcRect b="-5849" l="0" r="0" t="5850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205c26fb77_0_20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" name="Google Shape;145;g3205c26fb77_0_202"/>
          <p:cNvSpPr txBox="1"/>
          <p:nvPr>
            <p:ph type="title"/>
          </p:nvPr>
        </p:nvSpPr>
        <p:spPr>
          <a:xfrm>
            <a:off x="311700" y="770277"/>
            <a:ext cx="85206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i="1" lang="en">
                <a:latin typeface="Calibri"/>
                <a:ea typeface="Calibri"/>
                <a:cs typeface="Calibri"/>
                <a:sym typeface="Calibri"/>
              </a:rPr>
              <a:t>Goal #1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205c26fb77_0_202"/>
          <p:cNvSpPr txBox="1"/>
          <p:nvPr>
            <p:ph idx="1" type="body"/>
          </p:nvPr>
        </p:nvSpPr>
        <p:spPr>
          <a:xfrm>
            <a:off x="311700" y="1335625"/>
            <a:ext cx="375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Goal / Expected Outcome #1: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By May 2025, 75% of students will meet the CCRPI standard for attendance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Timebound, Chunked Goal (Q2):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By December 20, 2024 65% of students will meet the CCRPI standard for attendance.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School Action Step: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As a school, 100% of students are accounted for daily.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i="1" lang="en">
                <a:solidFill>
                  <a:schemeClr val="dk1"/>
                </a:solidFill>
                <a:highlight>
                  <a:srgbClr val="FFFF00"/>
                </a:highlight>
              </a:rPr>
              <a:t>*All previous action Steps will continue. Highlighted action steps have been added for Q2</a:t>
            </a:r>
            <a:endParaRPr b="1" i="1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g3205c26fb77_0_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050" y="1335625"/>
            <a:ext cx="2924700" cy="30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05c26fb77_0_219"/>
          <p:cNvSpPr/>
          <p:nvPr/>
        </p:nvSpPr>
        <p:spPr>
          <a:xfrm>
            <a:off x="0" y="239875"/>
            <a:ext cx="9144000" cy="530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R3 Process Review, Reflect, Refine</a:t>
            </a:r>
            <a:endParaRPr b="1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g3205c26fb77_0_219"/>
          <p:cNvSpPr txBox="1"/>
          <p:nvPr/>
        </p:nvSpPr>
        <p:spPr>
          <a:xfrm>
            <a:off x="521200" y="825575"/>
            <a:ext cx="8268600" cy="3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2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small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5" name="Google Shape;155;g3205c26fb77_0_219"/>
          <p:cNvPicPr preferRelativeResize="0"/>
          <p:nvPr/>
        </p:nvPicPr>
        <p:blipFill rotWithShape="1">
          <a:blip r:embed="rId3">
            <a:alphaModFix/>
          </a:blip>
          <a:srcRect b="-5849" l="0" r="0" t="5850"/>
          <a:stretch/>
        </p:blipFill>
        <p:spPr>
          <a:xfrm>
            <a:off x="5980375" y="239875"/>
            <a:ext cx="2043576" cy="10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205c26fb77_0_2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16" u="sng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g3205c26fb77_0_219"/>
          <p:cNvSpPr txBox="1"/>
          <p:nvPr>
            <p:ph type="title"/>
          </p:nvPr>
        </p:nvSpPr>
        <p:spPr>
          <a:xfrm>
            <a:off x="311700" y="659425"/>
            <a:ext cx="85206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i="1" lang="en">
                <a:latin typeface="Calibri"/>
                <a:ea typeface="Calibri"/>
                <a:cs typeface="Calibri"/>
                <a:sym typeface="Calibri"/>
              </a:rPr>
              <a:t>Goal #2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58" name="Google Shape;158;g3205c26fb77_0_2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Goal / Expected Outcome #2: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</a:rPr>
              <a:t>By May 2025 students scoring developing and above in ELA will increase from 53% to 60%. By May 2025 students scoring proficient and above in ELA will increase from 15% to 17%.</a:t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</a:rPr>
              <a:t>By May 2025, teachers will be able to integrate at least two writing strategies into the curriculum in all content areas, and students will proficiently respond using a constructed response based on the writing rubric.</a:t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Timebound, Chunked Goal (Q1):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</a:rPr>
              <a:t>By December 20, 2024 teachers will show evidence of student writing through daily observable instruction.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School Action Step: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i="1" lang="en" sz="1900">
                <a:solidFill>
                  <a:schemeClr val="dk1"/>
                </a:solidFill>
              </a:rPr>
              <a:t>100% of teachers will incorporate weekly constructed response in all content areas</a:t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i="1" lang="en">
                <a:solidFill>
                  <a:schemeClr val="dk1"/>
                </a:solidFill>
                <a:highlight>
                  <a:srgbClr val="FFFF00"/>
                </a:highlight>
              </a:rPr>
              <a:t>*All previous action Steps will continue. Highlighted action steps have been added for Q2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59" name="Google Shape;159;g3205c26fb77_0_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450" y="1467650"/>
            <a:ext cx="2945150" cy="28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05c26fb77_0_23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g3205c26fb77_0_233"/>
          <p:cNvSpPr txBox="1"/>
          <p:nvPr>
            <p:ph idx="1" type="body"/>
          </p:nvPr>
        </p:nvSpPr>
        <p:spPr>
          <a:xfrm>
            <a:off x="0" y="3738563"/>
            <a:ext cx="9144000" cy="1028700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txBody>
          <a:bodyPr anchorCtr="0" anchor="ctr" bIns="0" lIns="44577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4100"/>
              <a:buNone/>
            </a:pPr>
            <a:r>
              <a:rPr b="0" i="1" lang="en" sz="2500"/>
              <a:t>Fall to Winter Map Overview </a:t>
            </a:r>
            <a:endParaRPr b="0" i="1" sz="2500"/>
          </a:p>
        </p:txBody>
      </p:sp>
      <p:pic>
        <p:nvPicPr>
          <p:cNvPr id="166" name="Google Shape;166;g3205c26fb77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948" y="-123725"/>
            <a:ext cx="4318300" cy="36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